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47" r:id="rId1"/>
  </p:sldMasterIdLst>
  <p:notesMasterIdLst>
    <p:notesMasterId r:id="rId3"/>
  </p:notesMasterIdLst>
  <p:handoutMasterIdLst>
    <p:handoutMasterId r:id="rId4"/>
  </p:handoutMasterIdLst>
  <p:sldIdLst>
    <p:sldId id="354" r:id="rId2"/>
  </p:sldIdLst>
  <p:sldSz cx="9144000" cy="6858000" type="screen4x3"/>
  <p:notesSz cx="6934200" cy="9220200"/>
  <p:defaultTextStyle>
    <a:defPPr>
      <a:defRPr lang="en-US"/>
    </a:defPPr>
    <a:lvl1pPr algn="l" rtl="0" fontAlgn="base">
      <a:spcBef>
        <a:spcPct val="0"/>
      </a:spcBef>
      <a:spcAft>
        <a:spcPct val="0"/>
      </a:spcAft>
      <a:defRPr sz="2400" kern="1200">
        <a:solidFill>
          <a:schemeClr val="tx1"/>
        </a:solidFill>
        <a:latin typeface="Times" pitchFamily="18" charset="0"/>
        <a:ea typeface="ＭＳ Ｐゴシック"/>
        <a:cs typeface="ＭＳ Ｐゴシック"/>
      </a:defRPr>
    </a:lvl1pPr>
    <a:lvl2pPr marL="457200" algn="l" rtl="0" fontAlgn="base">
      <a:spcBef>
        <a:spcPct val="0"/>
      </a:spcBef>
      <a:spcAft>
        <a:spcPct val="0"/>
      </a:spcAft>
      <a:defRPr sz="2400" kern="1200">
        <a:solidFill>
          <a:schemeClr val="tx1"/>
        </a:solidFill>
        <a:latin typeface="Times" pitchFamily="18" charset="0"/>
        <a:ea typeface="ＭＳ Ｐゴシック"/>
        <a:cs typeface="ＭＳ Ｐゴシック"/>
      </a:defRPr>
    </a:lvl2pPr>
    <a:lvl3pPr marL="914400" algn="l" rtl="0" fontAlgn="base">
      <a:spcBef>
        <a:spcPct val="0"/>
      </a:spcBef>
      <a:spcAft>
        <a:spcPct val="0"/>
      </a:spcAft>
      <a:defRPr sz="2400" kern="1200">
        <a:solidFill>
          <a:schemeClr val="tx1"/>
        </a:solidFill>
        <a:latin typeface="Times" pitchFamily="18" charset="0"/>
        <a:ea typeface="ＭＳ Ｐゴシック"/>
        <a:cs typeface="ＭＳ Ｐゴシック"/>
      </a:defRPr>
    </a:lvl3pPr>
    <a:lvl4pPr marL="1371600" algn="l" rtl="0" fontAlgn="base">
      <a:spcBef>
        <a:spcPct val="0"/>
      </a:spcBef>
      <a:spcAft>
        <a:spcPct val="0"/>
      </a:spcAft>
      <a:defRPr sz="2400" kern="1200">
        <a:solidFill>
          <a:schemeClr val="tx1"/>
        </a:solidFill>
        <a:latin typeface="Times" pitchFamily="18" charset="0"/>
        <a:ea typeface="ＭＳ Ｐゴシック"/>
        <a:cs typeface="ＭＳ Ｐゴシック"/>
      </a:defRPr>
    </a:lvl4pPr>
    <a:lvl5pPr marL="1828800" algn="l" rtl="0" fontAlgn="base">
      <a:spcBef>
        <a:spcPct val="0"/>
      </a:spcBef>
      <a:spcAft>
        <a:spcPct val="0"/>
      </a:spcAft>
      <a:defRPr sz="2400" kern="1200">
        <a:solidFill>
          <a:schemeClr val="tx1"/>
        </a:solidFill>
        <a:latin typeface="Times" pitchFamily="18" charset="0"/>
        <a:ea typeface="ＭＳ Ｐゴシック"/>
        <a:cs typeface="ＭＳ Ｐゴシック"/>
      </a:defRPr>
    </a:lvl5pPr>
    <a:lvl6pPr marL="2286000" algn="l" defTabSz="914400" rtl="0" eaLnBrk="1" latinLnBrk="0" hangingPunct="1">
      <a:defRPr sz="2400" kern="1200">
        <a:solidFill>
          <a:schemeClr val="tx1"/>
        </a:solidFill>
        <a:latin typeface="Times" pitchFamily="18" charset="0"/>
        <a:ea typeface="ＭＳ Ｐゴシック"/>
        <a:cs typeface="ＭＳ Ｐゴシック"/>
      </a:defRPr>
    </a:lvl6pPr>
    <a:lvl7pPr marL="2743200" algn="l" defTabSz="914400" rtl="0" eaLnBrk="1" latinLnBrk="0" hangingPunct="1">
      <a:defRPr sz="2400" kern="1200">
        <a:solidFill>
          <a:schemeClr val="tx1"/>
        </a:solidFill>
        <a:latin typeface="Times" pitchFamily="18" charset="0"/>
        <a:ea typeface="ＭＳ Ｐゴシック"/>
        <a:cs typeface="ＭＳ Ｐゴシック"/>
      </a:defRPr>
    </a:lvl7pPr>
    <a:lvl8pPr marL="3200400" algn="l" defTabSz="914400" rtl="0" eaLnBrk="1" latinLnBrk="0" hangingPunct="1">
      <a:defRPr sz="2400" kern="1200">
        <a:solidFill>
          <a:schemeClr val="tx1"/>
        </a:solidFill>
        <a:latin typeface="Times" pitchFamily="18" charset="0"/>
        <a:ea typeface="ＭＳ Ｐゴシック"/>
        <a:cs typeface="ＭＳ Ｐゴシック"/>
      </a:defRPr>
    </a:lvl8pPr>
    <a:lvl9pPr marL="3657600" algn="l" defTabSz="914400" rtl="0" eaLnBrk="1" latinLnBrk="0" hangingPunct="1">
      <a:defRPr sz="2400" kern="1200">
        <a:solidFill>
          <a:schemeClr val="tx1"/>
        </a:solidFill>
        <a:latin typeface="Times" pitchFamily="18"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20000"/>
    <a:srgbClr val="4B86B3"/>
    <a:srgbClr val="6D9DC1"/>
    <a:srgbClr val="D8D8F2"/>
    <a:srgbClr val="336699"/>
    <a:srgbClr val="4479A1"/>
    <a:srgbClr val="F0F0FA"/>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49" autoAdjust="0"/>
    <p:restoredTop sz="89418" autoAdjust="0"/>
  </p:normalViewPr>
  <p:slideViewPr>
    <p:cSldViewPr>
      <p:cViewPr varScale="1">
        <p:scale>
          <a:sx n="81" d="100"/>
          <a:sy n="81" d="100"/>
        </p:scale>
        <p:origin x="-1362" y="-96"/>
      </p:cViewPr>
      <p:guideLst>
        <p:guide orient="horz" pos="360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628"/>
    </p:cViewPr>
  </p:sorterViewPr>
  <p:notesViewPr>
    <p:cSldViewPr>
      <p:cViewPr>
        <p:scale>
          <a:sx n="66" d="100"/>
          <a:sy n="66" d="100"/>
        </p:scale>
        <p:origin x="-894" y="378"/>
      </p:cViewPr>
      <p:guideLst>
        <p:guide orient="horz" pos="2904"/>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2" y="0"/>
            <a:ext cx="3003215" cy="461010"/>
          </a:xfrm>
          <a:prstGeom prst="rect">
            <a:avLst/>
          </a:prstGeom>
          <a:noFill/>
          <a:ln w="9525">
            <a:noFill/>
            <a:miter lim="800000"/>
            <a:headEnd/>
            <a:tailEnd/>
          </a:ln>
        </p:spPr>
        <p:txBody>
          <a:bodyPr vert="horz" wrap="square" lIns="93482" tIns="46742" rIns="93482" bIns="46742" numCol="1" anchor="t" anchorCtr="0" compatLnSpc="1">
            <a:prstTxWarp prst="textNoShape">
              <a:avLst/>
            </a:prstTxWarp>
          </a:bodyPr>
          <a:lstStyle>
            <a:lvl1pPr defTabSz="934221" eaLnBrk="0" hangingPunct="0">
              <a:defRPr sz="1200"/>
            </a:lvl1pPr>
          </a:lstStyle>
          <a:p>
            <a:endParaRPr lang="en-US"/>
          </a:p>
        </p:txBody>
      </p:sp>
      <p:sp>
        <p:nvSpPr>
          <p:cNvPr id="31747" name="Rectangle 3"/>
          <p:cNvSpPr>
            <a:spLocks noGrp="1" noChangeArrowheads="1"/>
          </p:cNvSpPr>
          <p:nvPr>
            <p:ph type="dt" sz="quarter" idx="1"/>
          </p:nvPr>
        </p:nvSpPr>
        <p:spPr bwMode="auto">
          <a:xfrm>
            <a:off x="3930986" y="0"/>
            <a:ext cx="3003214" cy="461010"/>
          </a:xfrm>
          <a:prstGeom prst="rect">
            <a:avLst/>
          </a:prstGeom>
          <a:noFill/>
          <a:ln w="9525">
            <a:noFill/>
            <a:miter lim="800000"/>
            <a:headEnd/>
            <a:tailEnd/>
          </a:ln>
        </p:spPr>
        <p:txBody>
          <a:bodyPr vert="horz" wrap="square" lIns="93482" tIns="46742" rIns="93482" bIns="46742" numCol="1" anchor="t" anchorCtr="0" compatLnSpc="1">
            <a:prstTxWarp prst="textNoShape">
              <a:avLst/>
            </a:prstTxWarp>
          </a:bodyPr>
          <a:lstStyle>
            <a:lvl1pPr algn="r" defTabSz="934221" eaLnBrk="0" hangingPunct="0">
              <a:defRPr sz="1200"/>
            </a:lvl1pPr>
          </a:lstStyle>
          <a:p>
            <a:endParaRPr lang="en-US"/>
          </a:p>
        </p:txBody>
      </p:sp>
      <p:sp>
        <p:nvSpPr>
          <p:cNvPr id="31748" name="Rectangle 4"/>
          <p:cNvSpPr>
            <a:spLocks noGrp="1" noChangeArrowheads="1"/>
          </p:cNvSpPr>
          <p:nvPr>
            <p:ph type="ftr" sz="quarter" idx="2"/>
          </p:nvPr>
        </p:nvSpPr>
        <p:spPr bwMode="auto">
          <a:xfrm>
            <a:off x="2" y="8759190"/>
            <a:ext cx="3003215" cy="461010"/>
          </a:xfrm>
          <a:prstGeom prst="rect">
            <a:avLst/>
          </a:prstGeom>
          <a:noFill/>
          <a:ln w="9525">
            <a:noFill/>
            <a:miter lim="800000"/>
            <a:headEnd/>
            <a:tailEnd/>
          </a:ln>
        </p:spPr>
        <p:txBody>
          <a:bodyPr vert="horz" wrap="square" lIns="93482" tIns="46742" rIns="93482" bIns="46742" numCol="1" anchor="b" anchorCtr="0" compatLnSpc="1">
            <a:prstTxWarp prst="textNoShape">
              <a:avLst/>
            </a:prstTxWarp>
          </a:bodyPr>
          <a:lstStyle>
            <a:lvl1pPr defTabSz="934221" eaLnBrk="0" hangingPunct="0">
              <a:defRPr sz="1200"/>
            </a:lvl1pPr>
          </a:lstStyle>
          <a:p>
            <a:endParaRPr lang="en-US"/>
          </a:p>
        </p:txBody>
      </p:sp>
      <p:sp>
        <p:nvSpPr>
          <p:cNvPr id="31749" name="Rectangle 5"/>
          <p:cNvSpPr>
            <a:spLocks noGrp="1" noChangeArrowheads="1"/>
          </p:cNvSpPr>
          <p:nvPr>
            <p:ph type="sldNum" sz="quarter" idx="3"/>
          </p:nvPr>
        </p:nvSpPr>
        <p:spPr bwMode="auto">
          <a:xfrm>
            <a:off x="3930986" y="8759190"/>
            <a:ext cx="3003214" cy="461010"/>
          </a:xfrm>
          <a:prstGeom prst="rect">
            <a:avLst/>
          </a:prstGeom>
          <a:noFill/>
          <a:ln w="9525">
            <a:noFill/>
            <a:miter lim="800000"/>
            <a:headEnd/>
            <a:tailEnd/>
          </a:ln>
        </p:spPr>
        <p:txBody>
          <a:bodyPr vert="horz" wrap="square" lIns="93482" tIns="46742" rIns="93482" bIns="46742" numCol="1" anchor="b" anchorCtr="0" compatLnSpc="1">
            <a:prstTxWarp prst="textNoShape">
              <a:avLst/>
            </a:prstTxWarp>
          </a:bodyPr>
          <a:lstStyle>
            <a:lvl1pPr algn="r" defTabSz="934221" eaLnBrk="0" hangingPunct="0">
              <a:defRPr sz="1200"/>
            </a:lvl1pPr>
          </a:lstStyle>
          <a:p>
            <a:fld id="{56523B45-097F-40A3-8CC4-A9E9F96683C4}"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2" y="0"/>
            <a:ext cx="3003215" cy="461010"/>
          </a:xfrm>
          <a:prstGeom prst="rect">
            <a:avLst/>
          </a:prstGeom>
          <a:noFill/>
          <a:ln w="9525">
            <a:noFill/>
            <a:miter lim="800000"/>
            <a:headEnd/>
            <a:tailEnd/>
          </a:ln>
        </p:spPr>
        <p:txBody>
          <a:bodyPr vert="horz" wrap="square" lIns="93482" tIns="46742" rIns="93482" bIns="46742" numCol="1" anchor="t" anchorCtr="0" compatLnSpc="1">
            <a:prstTxWarp prst="textNoShape">
              <a:avLst/>
            </a:prstTxWarp>
          </a:bodyPr>
          <a:lstStyle>
            <a:lvl1pPr defTabSz="934221" eaLnBrk="0" hangingPunct="0">
              <a:defRPr sz="1200"/>
            </a:lvl1pPr>
          </a:lstStyle>
          <a:p>
            <a:endParaRPr lang="en-US"/>
          </a:p>
        </p:txBody>
      </p:sp>
      <p:sp>
        <p:nvSpPr>
          <p:cNvPr id="27651" name="Rectangle 3"/>
          <p:cNvSpPr>
            <a:spLocks noGrp="1" noChangeArrowheads="1"/>
          </p:cNvSpPr>
          <p:nvPr>
            <p:ph type="dt" idx="1"/>
          </p:nvPr>
        </p:nvSpPr>
        <p:spPr bwMode="auto">
          <a:xfrm>
            <a:off x="3930986" y="0"/>
            <a:ext cx="3003214" cy="461010"/>
          </a:xfrm>
          <a:prstGeom prst="rect">
            <a:avLst/>
          </a:prstGeom>
          <a:noFill/>
          <a:ln w="9525">
            <a:noFill/>
            <a:miter lim="800000"/>
            <a:headEnd/>
            <a:tailEnd/>
          </a:ln>
        </p:spPr>
        <p:txBody>
          <a:bodyPr vert="horz" wrap="square" lIns="93482" tIns="46742" rIns="93482" bIns="46742" numCol="1" anchor="t" anchorCtr="0" compatLnSpc="1">
            <a:prstTxWarp prst="textNoShape">
              <a:avLst/>
            </a:prstTxWarp>
          </a:bodyPr>
          <a:lstStyle>
            <a:lvl1pPr algn="r" defTabSz="934221" eaLnBrk="0" hangingPunct="0">
              <a:defRPr sz="1200"/>
            </a:lvl1pPr>
          </a:lstStyle>
          <a:p>
            <a:endParaRPr lang="en-US"/>
          </a:p>
        </p:txBody>
      </p:sp>
      <p:sp>
        <p:nvSpPr>
          <p:cNvPr id="28676" name="Rectangle 4"/>
          <p:cNvSpPr>
            <a:spLocks noGrp="1" noRot="1" noChangeAspect="1" noChangeArrowheads="1" noTextEdit="1"/>
          </p:cNvSpPr>
          <p:nvPr>
            <p:ph type="sldImg" idx="2"/>
          </p:nvPr>
        </p:nvSpPr>
        <p:spPr bwMode="auto">
          <a:xfrm>
            <a:off x="1163638" y="692150"/>
            <a:ext cx="4610100" cy="3457575"/>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926166" y="4377995"/>
            <a:ext cx="5081870" cy="4150690"/>
          </a:xfrm>
          <a:prstGeom prst="rect">
            <a:avLst/>
          </a:prstGeom>
          <a:noFill/>
          <a:ln w="9525">
            <a:noFill/>
            <a:miter lim="800000"/>
            <a:headEnd/>
            <a:tailEnd/>
          </a:ln>
        </p:spPr>
        <p:txBody>
          <a:bodyPr vert="horz" wrap="square" lIns="93482" tIns="46742" rIns="93482" bIns="4674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2" y="8759190"/>
            <a:ext cx="3003215" cy="461010"/>
          </a:xfrm>
          <a:prstGeom prst="rect">
            <a:avLst/>
          </a:prstGeom>
          <a:noFill/>
          <a:ln w="9525">
            <a:noFill/>
            <a:miter lim="800000"/>
            <a:headEnd/>
            <a:tailEnd/>
          </a:ln>
        </p:spPr>
        <p:txBody>
          <a:bodyPr vert="horz" wrap="square" lIns="93482" tIns="46742" rIns="93482" bIns="46742" numCol="1" anchor="b" anchorCtr="0" compatLnSpc="1">
            <a:prstTxWarp prst="textNoShape">
              <a:avLst/>
            </a:prstTxWarp>
          </a:bodyPr>
          <a:lstStyle>
            <a:lvl1pPr defTabSz="934221" eaLnBrk="0" hangingPunct="0">
              <a:defRPr sz="1200"/>
            </a:lvl1pPr>
          </a:lstStyle>
          <a:p>
            <a:endParaRPr lang="en-US"/>
          </a:p>
        </p:txBody>
      </p:sp>
      <p:sp>
        <p:nvSpPr>
          <p:cNvPr id="27655" name="Rectangle 7"/>
          <p:cNvSpPr>
            <a:spLocks noGrp="1" noChangeArrowheads="1"/>
          </p:cNvSpPr>
          <p:nvPr>
            <p:ph type="sldNum" sz="quarter" idx="5"/>
          </p:nvPr>
        </p:nvSpPr>
        <p:spPr bwMode="auto">
          <a:xfrm>
            <a:off x="3930986" y="8759190"/>
            <a:ext cx="3003214" cy="461010"/>
          </a:xfrm>
          <a:prstGeom prst="rect">
            <a:avLst/>
          </a:prstGeom>
          <a:noFill/>
          <a:ln w="9525">
            <a:noFill/>
            <a:miter lim="800000"/>
            <a:headEnd/>
            <a:tailEnd/>
          </a:ln>
        </p:spPr>
        <p:txBody>
          <a:bodyPr vert="horz" wrap="square" lIns="93482" tIns="46742" rIns="93482" bIns="46742" numCol="1" anchor="b" anchorCtr="0" compatLnSpc="1">
            <a:prstTxWarp prst="textNoShape">
              <a:avLst/>
            </a:prstTxWarp>
          </a:bodyPr>
          <a:lstStyle>
            <a:lvl1pPr algn="r" defTabSz="934221" eaLnBrk="0" hangingPunct="0">
              <a:defRPr sz="1200"/>
            </a:lvl1pPr>
          </a:lstStyle>
          <a:p>
            <a:fld id="{E77E24C8-346E-4367-B26D-736897929808}"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pitchFamily="18" charset="0"/>
        <a:ea typeface="ＭＳ Ｐゴシック" charset="-128"/>
        <a:cs typeface="ＭＳ Ｐゴシック"/>
      </a:defRPr>
    </a:lvl2pPr>
    <a:lvl3pPr marL="914400" algn="l" rtl="0" eaLnBrk="0" fontAlgn="base" hangingPunct="0">
      <a:spcBef>
        <a:spcPct val="30000"/>
      </a:spcBef>
      <a:spcAft>
        <a:spcPct val="0"/>
      </a:spcAft>
      <a:defRPr sz="1200" kern="1200">
        <a:solidFill>
          <a:schemeClr val="tx1"/>
        </a:solidFill>
        <a:latin typeface="Times" pitchFamily="18" charset="0"/>
        <a:ea typeface="ＭＳ Ｐゴシック" charset="-128"/>
        <a:cs typeface="ＭＳ Ｐゴシック"/>
      </a:defRPr>
    </a:lvl3pPr>
    <a:lvl4pPr marL="1371600" algn="l" rtl="0" eaLnBrk="0" fontAlgn="base" hangingPunct="0">
      <a:spcBef>
        <a:spcPct val="30000"/>
      </a:spcBef>
      <a:spcAft>
        <a:spcPct val="0"/>
      </a:spcAft>
      <a:defRPr sz="1200" kern="1200">
        <a:solidFill>
          <a:schemeClr val="tx1"/>
        </a:solidFill>
        <a:latin typeface="Times" pitchFamily="18" charset="0"/>
        <a:ea typeface="ＭＳ Ｐゴシック" charset="-128"/>
        <a:cs typeface="ＭＳ Ｐゴシック"/>
      </a:defRPr>
    </a:lvl4pPr>
    <a:lvl5pPr marL="1828800" algn="l" rtl="0" eaLnBrk="0" fontAlgn="base" hangingPunct="0">
      <a:spcBef>
        <a:spcPct val="30000"/>
      </a:spcBef>
      <a:spcAft>
        <a:spcPct val="0"/>
      </a:spcAft>
      <a:defRPr sz="1200" kern="1200">
        <a:solidFill>
          <a:schemeClr val="tx1"/>
        </a:solidFill>
        <a:latin typeface="Times" pitchFamily="18" charset="0"/>
        <a:ea typeface="ＭＳ Ｐゴシック"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defTabSz="922338">
              <a:spcBef>
                <a:spcPct val="0"/>
              </a:spcBef>
            </a:pPr>
            <a:endParaRPr lang="en-US" dirty="0" smtClean="0"/>
          </a:p>
        </p:txBody>
      </p:sp>
      <p:sp>
        <p:nvSpPr>
          <p:cNvPr id="34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B1CD95A-3B78-4BD7-8D77-F42F19641C38}" type="slidenum">
              <a:rPr lang="en-US">
                <a:solidFill>
                  <a:srgbClr val="000000"/>
                </a:solidFill>
              </a:rPr>
              <a:pPr fontAlgn="base">
                <a:spcBef>
                  <a:spcPct val="0"/>
                </a:spcBef>
                <a:spcAft>
                  <a:spcPct val="0"/>
                </a:spcAft>
              </a:pPr>
              <a:t>1</a:t>
            </a:fld>
            <a:endParaRPr 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6BDC7A-CAFE-4A41-97BF-3E4DCC5BFE93}" type="datetimeFigureOut">
              <a:rPr lang="en-US" smtClean="0">
                <a:solidFill>
                  <a:prstClr val="black">
                    <a:tint val="75000"/>
                  </a:prstClr>
                </a:solidFill>
              </a:rPr>
              <a:pPr/>
              <a:t>12/1/2011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DE69620-4C7C-4D46-B220-8C70F040B90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6BDC7A-CAFE-4A41-97BF-3E4DCC5BFE93}" type="datetimeFigureOut">
              <a:rPr lang="en-US" smtClean="0">
                <a:solidFill>
                  <a:prstClr val="black">
                    <a:tint val="75000"/>
                  </a:prstClr>
                </a:solidFill>
              </a:rPr>
              <a:pPr/>
              <a:t>12/1/2011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DE69620-4C7C-4D46-B220-8C70F040B90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6BDC7A-CAFE-4A41-97BF-3E4DCC5BFE93}" type="datetimeFigureOut">
              <a:rPr lang="en-US" smtClean="0">
                <a:solidFill>
                  <a:prstClr val="black">
                    <a:tint val="75000"/>
                  </a:prstClr>
                </a:solidFill>
              </a:rPr>
              <a:pPr/>
              <a:t>12/1/2011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DE69620-4C7C-4D46-B220-8C70F040B90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6BDC7A-CAFE-4A41-97BF-3E4DCC5BFE93}" type="datetimeFigureOut">
              <a:rPr lang="en-US" smtClean="0">
                <a:solidFill>
                  <a:prstClr val="black">
                    <a:tint val="75000"/>
                  </a:prstClr>
                </a:solidFill>
              </a:rPr>
              <a:pPr/>
              <a:t>12/1/2011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DE69620-4C7C-4D46-B220-8C70F040B90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6BDC7A-CAFE-4A41-97BF-3E4DCC5BFE93}" type="datetimeFigureOut">
              <a:rPr lang="en-US" smtClean="0">
                <a:solidFill>
                  <a:prstClr val="black">
                    <a:tint val="75000"/>
                  </a:prstClr>
                </a:solidFill>
              </a:rPr>
              <a:pPr/>
              <a:t>12/1/2011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DE69620-4C7C-4D46-B220-8C70F040B90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6BDC7A-CAFE-4A41-97BF-3E4DCC5BFE93}" type="datetimeFigureOut">
              <a:rPr lang="en-US" smtClean="0">
                <a:solidFill>
                  <a:prstClr val="black">
                    <a:tint val="75000"/>
                  </a:prstClr>
                </a:solidFill>
              </a:rPr>
              <a:pPr/>
              <a:t>12/1/2011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DE69620-4C7C-4D46-B220-8C70F040B90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6BDC7A-CAFE-4A41-97BF-3E4DCC5BFE93}" type="datetimeFigureOut">
              <a:rPr lang="en-US" smtClean="0">
                <a:solidFill>
                  <a:prstClr val="black">
                    <a:tint val="75000"/>
                  </a:prstClr>
                </a:solidFill>
              </a:rPr>
              <a:pPr/>
              <a:t>12/1/2011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DE69620-4C7C-4D46-B220-8C70F040B90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6BDC7A-CAFE-4A41-97BF-3E4DCC5BFE93}" type="datetimeFigureOut">
              <a:rPr lang="en-US" smtClean="0">
                <a:solidFill>
                  <a:prstClr val="black">
                    <a:tint val="75000"/>
                  </a:prstClr>
                </a:solidFill>
              </a:rPr>
              <a:pPr/>
              <a:t>12/1/2011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DE69620-4C7C-4D46-B220-8C70F040B90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6BDC7A-CAFE-4A41-97BF-3E4DCC5BFE93}" type="datetimeFigureOut">
              <a:rPr lang="en-US" smtClean="0">
                <a:solidFill>
                  <a:prstClr val="black">
                    <a:tint val="75000"/>
                  </a:prstClr>
                </a:solidFill>
              </a:rPr>
              <a:pPr/>
              <a:t>12/1/2011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DE69620-4C7C-4D46-B220-8C70F040B90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6BDC7A-CAFE-4A41-97BF-3E4DCC5BFE93}" type="datetimeFigureOut">
              <a:rPr lang="en-US" smtClean="0">
                <a:solidFill>
                  <a:prstClr val="black">
                    <a:tint val="75000"/>
                  </a:prstClr>
                </a:solidFill>
              </a:rPr>
              <a:pPr/>
              <a:t>12/1/2011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DE69620-4C7C-4D46-B220-8C70F040B90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6BDC7A-CAFE-4A41-97BF-3E4DCC5BFE93}" type="datetimeFigureOut">
              <a:rPr lang="en-US" smtClean="0">
                <a:solidFill>
                  <a:prstClr val="black">
                    <a:tint val="75000"/>
                  </a:prstClr>
                </a:solidFill>
              </a:rPr>
              <a:pPr/>
              <a:t>12/1/2011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DE69620-4C7C-4D46-B220-8C70F040B90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DD6BDC7A-CAFE-4A41-97BF-3E4DCC5BFE93}" type="datetimeFigureOut">
              <a:rPr lang="en-US" smtClean="0">
                <a:solidFill>
                  <a:prstClr val="black">
                    <a:tint val="75000"/>
                  </a:prstClr>
                </a:solidFill>
                <a:latin typeface="Calibri"/>
                <a:ea typeface="+mn-ea"/>
                <a:cs typeface="+mn-cs"/>
              </a:rPr>
              <a:pPr fontAlgn="auto">
                <a:spcBef>
                  <a:spcPts val="0"/>
                </a:spcBef>
                <a:spcAft>
                  <a:spcPts val="0"/>
                </a:spcAft>
              </a:pPr>
              <a:t>12/1/2011</a:t>
            </a:fld>
            <a:endParaRPr lang="en-US">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CDE69620-4C7C-4D46-B220-8C70F040B90D}" type="slidenum">
              <a:rPr lang="en-US" smtClean="0">
                <a:solidFill>
                  <a:prstClr val="black">
                    <a:tint val="75000"/>
                  </a:prstClr>
                </a:solidFill>
                <a:latin typeface="Calibri"/>
                <a:ea typeface="+mn-ea"/>
                <a:cs typeface="+mn-cs"/>
              </a:rPr>
              <a:pPr fontAlgn="auto">
                <a:spcBef>
                  <a:spcPts val="0"/>
                </a:spcBef>
                <a:spcAft>
                  <a:spcPts val="0"/>
                </a:spcAft>
              </a:pPr>
              <a:t>‹#›</a:t>
            </a:fld>
            <a:endParaRPr lang="en-US">
              <a:solidFill>
                <a:prstClr val="black">
                  <a:tint val="75000"/>
                </a:prstClr>
              </a:solidFill>
              <a:latin typeface="Calibri"/>
              <a:ea typeface="+mn-ea"/>
              <a:cs typeface="+mn-cs"/>
            </a:endParaRPr>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descr="This slide is titled “IPI Design” and depicts a flow chart of the HUD IPI Transformation Process. On the left side are partnerships: foundations, non-governmental institutions, and institutions.  The center describes ROI x 2 – Return on Investment and Return on Innovations, and how ideas and/or dollars support projects, which lead to outputs, which lead to impacts, which lead to change and scale.  On the right side is the HUD Office of Policy Development and Research (IPI)."/>
          <p:cNvSpPr txBox="1">
            <a:spLocks/>
          </p:cNvSpPr>
          <p:nvPr/>
        </p:nvSpPr>
        <p:spPr>
          <a:xfrm>
            <a:off x="6934200" y="2209800"/>
            <a:ext cx="1676400" cy="3352800"/>
          </a:xfrm>
          <a:prstGeom prst="rect">
            <a:avLst/>
          </a:prstGeom>
        </p:spPr>
        <p:style>
          <a:lnRef idx="0">
            <a:schemeClr val="accent1"/>
          </a:lnRef>
          <a:fillRef idx="3">
            <a:schemeClr val="accent1"/>
          </a:fillRef>
          <a:effectRef idx="3">
            <a:schemeClr val="accent1"/>
          </a:effectRef>
          <a:fontRef idx="minor">
            <a:schemeClr val="lt1"/>
          </a:fontRef>
        </p:style>
        <p:txBody>
          <a:bodyPr/>
          <a:lstStyle/>
          <a:p>
            <a:pPr algn="ctr" fontAlgn="auto">
              <a:spcBef>
                <a:spcPct val="20000"/>
              </a:spcBef>
              <a:spcAft>
                <a:spcPts val="0"/>
              </a:spcAft>
              <a:buFont typeface="Arial" pitchFamily="34" charset="0"/>
              <a:buNone/>
              <a:defRPr/>
            </a:pPr>
            <a:r>
              <a:rPr lang="en-US" sz="4800" dirty="0">
                <a:solidFill>
                  <a:prstClr val="white"/>
                </a:solidFill>
              </a:rPr>
              <a:t>HUD</a:t>
            </a:r>
            <a:r>
              <a:rPr lang="en-US" sz="6600" dirty="0">
                <a:solidFill>
                  <a:prstClr val="white"/>
                </a:solidFill>
              </a:rPr>
              <a:t> </a:t>
            </a:r>
            <a:r>
              <a:rPr lang="en-US" sz="5400" dirty="0">
                <a:solidFill>
                  <a:prstClr val="white"/>
                </a:solidFill>
              </a:rPr>
              <a:t> </a:t>
            </a:r>
            <a:r>
              <a:rPr lang="en-US" sz="2000" dirty="0">
                <a:solidFill>
                  <a:prstClr val="white"/>
                </a:solidFill>
              </a:rPr>
              <a:t>Office of Policy Development and Research</a:t>
            </a:r>
            <a:endParaRPr lang="en-US" sz="1400" dirty="0">
              <a:solidFill>
                <a:prstClr val="white"/>
              </a:solidFill>
            </a:endParaRPr>
          </a:p>
        </p:txBody>
      </p:sp>
      <p:sp>
        <p:nvSpPr>
          <p:cNvPr id="6" name="Subtitle 2"/>
          <p:cNvSpPr txBox="1">
            <a:spLocks/>
          </p:cNvSpPr>
          <p:nvPr/>
        </p:nvSpPr>
        <p:spPr>
          <a:xfrm>
            <a:off x="3352800" y="228600"/>
            <a:ext cx="2667000" cy="609600"/>
          </a:xfrm>
          <a:prstGeom prst="rect">
            <a:avLst/>
          </a:prstGeom>
          <a:ln>
            <a:noFill/>
          </a:ln>
        </p:spPr>
        <p:style>
          <a:lnRef idx="2">
            <a:schemeClr val="accent1"/>
          </a:lnRef>
          <a:fillRef idx="1">
            <a:schemeClr val="lt1"/>
          </a:fillRef>
          <a:effectRef idx="0">
            <a:schemeClr val="accent1"/>
          </a:effectRef>
          <a:fontRef idx="minor">
            <a:schemeClr val="dk1"/>
          </a:fontRef>
        </p:style>
        <p:txBody>
          <a:bodyPr>
            <a:normAutofit lnSpcReduction="10000"/>
          </a:bodyPr>
          <a:lstStyle/>
          <a:p>
            <a:pPr algn="ctr" fontAlgn="auto">
              <a:spcBef>
                <a:spcPct val="20000"/>
              </a:spcBef>
              <a:spcAft>
                <a:spcPts val="0"/>
              </a:spcAft>
              <a:buFont typeface="Arial" pitchFamily="34" charset="0"/>
              <a:buNone/>
              <a:defRPr/>
            </a:pPr>
            <a:r>
              <a:rPr lang="en-US" sz="3600" b="1" dirty="0">
                <a:solidFill>
                  <a:srgbClr val="4B86B3"/>
                </a:solidFill>
              </a:rPr>
              <a:t>IPI DESIGN</a:t>
            </a:r>
            <a:endParaRPr lang="en-US" b="1" dirty="0">
              <a:solidFill>
                <a:srgbClr val="4B86B3"/>
              </a:solidFill>
            </a:endParaRPr>
          </a:p>
        </p:txBody>
      </p:sp>
      <p:sp>
        <p:nvSpPr>
          <p:cNvPr id="9" name="Subtitle 2" descr="This slide is titled “IPI Design” and depicts a flow chart of the HUD IPI Transformation Process. On the left side are partnerships: foundations, non-governmental institutions, and institutions.  The center describes ROI x 2 – Return on Investment and Return on Innovations, and how ideas and/or dollars support projects, which lead to outputs, which lead to impacts, which lead to change and scale.  On the right side is the HUD Office of Policy Development and Research (IPI)."/>
          <p:cNvSpPr txBox="1">
            <a:spLocks/>
          </p:cNvSpPr>
          <p:nvPr/>
        </p:nvSpPr>
        <p:spPr>
          <a:xfrm>
            <a:off x="4267200" y="2590800"/>
            <a:ext cx="2057400" cy="685800"/>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3500000" scaled="1"/>
            <a:tileRect/>
          </a:gradFill>
        </p:spPr>
        <p:style>
          <a:lnRef idx="2">
            <a:schemeClr val="accent1"/>
          </a:lnRef>
          <a:fillRef idx="1">
            <a:schemeClr val="lt1"/>
          </a:fillRef>
          <a:effectRef idx="0">
            <a:schemeClr val="accent1"/>
          </a:effectRef>
          <a:fontRef idx="minor">
            <a:schemeClr val="dk1"/>
          </a:fontRef>
        </p:style>
        <p:txBody>
          <a:bodyPr/>
          <a:lstStyle/>
          <a:p>
            <a:pPr algn="ctr" fontAlgn="auto">
              <a:spcBef>
                <a:spcPct val="20000"/>
              </a:spcBef>
              <a:spcAft>
                <a:spcPts val="0"/>
              </a:spcAft>
              <a:buFont typeface="Arial" pitchFamily="34" charset="0"/>
              <a:buNone/>
              <a:defRPr/>
            </a:pPr>
            <a:r>
              <a:rPr lang="en-US" sz="4000" b="1" dirty="0">
                <a:ln w="12700">
                  <a:solidFill>
                    <a:srgbClr val="1F497D">
                      <a:satMod val="155000"/>
                    </a:srgbClr>
                  </a:solidFill>
                  <a:prstDash val="solid"/>
                </a:ln>
                <a:solidFill>
                  <a:srgbClr val="EEECE1">
                    <a:tint val="85000"/>
                    <a:satMod val="155000"/>
                  </a:srgbClr>
                </a:solidFill>
                <a:effectLst>
                  <a:outerShdw blurRad="41275" dist="20320" dir="1800000" algn="tl" rotWithShape="0">
                    <a:srgbClr val="000000">
                      <a:alpha val="40000"/>
                    </a:srgbClr>
                  </a:outerShdw>
                </a:effectLst>
              </a:rPr>
              <a:t>Projects</a:t>
            </a:r>
            <a:endParaRPr lang="en-US" sz="2000" b="1" dirty="0">
              <a:ln w="12700">
                <a:solidFill>
                  <a:srgbClr val="1F497D">
                    <a:satMod val="155000"/>
                  </a:srgbClr>
                </a:solidFill>
                <a:prstDash val="solid"/>
              </a:ln>
              <a:solidFill>
                <a:srgbClr val="EEECE1">
                  <a:tint val="85000"/>
                  <a:satMod val="155000"/>
                </a:srgbClr>
              </a:solidFill>
              <a:effectLst>
                <a:outerShdw blurRad="41275" dist="20320" dir="1800000" algn="tl" rotWithShape="0">
                  <a:srgbClr val="000000">
                    <a:alpha val="40000"/>
                  </a:srgbClr>
                </a:outerShdw>
              </a:effectLst>
            </a:endParaRPr>
          </a:p>
        </p:txBody>
      </p:sp>
      <p:sp>
        <p:nvSpPr>
          <p:cNvPr id="10" name="Subtitle 2" descr="This slide is titled “IPI Design” and depicts a flow chart of the HUD IPI Transformation Process. On the left side are partnerships: foundations, non-governmental institutions, and institutions.  The center describes ROI x 2 – Return on Investment and Return on Innovations, and how ideas and/or dollars support projects, which lead to outputs, which lead to impacts, which lead to change and scale.  On the right side is the HUD Office of Policy Development and Research (IPI)."/>
          <p:cNvSpPr txBox="1">
            <a:spLocks/>
          </p:cNvSpPr>
          <p:nvPr/>
        </p:nvSpPr>
        <p:spPr>
          <a:xfrm>
            <a:off x="4267200" y="3505200"/>
            <a:ext cx="2057400" cy="457200"/>
          </a:xfrm>
          <a:prstGeom prst="rect">
            <a:avLst/>
          </a:prstGeom>
          <a:ln>
            <a:prstDash val="sysDot"/>
          </a:ln>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lgn="ctr" fontAlgn="auto">
              <a:spcBef>
                <a:spcPct val="20000"/>
              </a:spcBef>
              <a:spcAft>
                <a:spcPts val="0"/>
              </a:spcAft>
              <a:buFont typeface="Arial" pitchFamily="34" charset="0"/>
              <a:buNone/>
              <a:defRPr/>
            </a:pPr>
            <a:r>
              <a:rPr lang="en-US" sz="3200" b="1" dirty="0">
                <a:solidFill>
                  <a:prstClr val="black"/>
                </a:solidFill>
              </a:rPr>
              <a:t>Output</a:t>
            </a:r>
            <a:endParaRPr lang="en-US" sz="1600" b="1" dirty="0">
              <a:solidFill>
                <a:prstClr val="black"/>
              </a:solidFill>
            </a:endParaRPr>
          </a:p>
        </p:txBody>
      </p:sp>
      <p:sp>
        <p:nvSpPr>
          <p:cNvPr id="11" name="Subtitle 2" descr="This slide is titled “IPI Design” and depicts a flow chart of the HUD IPI Transformation Process. On the left side are partnerships: foundations, non-governmental institutions, and institutions.  The center describes ROI x 2 – Return on Investment and Return on Innovations, and how ideas and/or dollars support projects, which lead to outputs, which lead to impacts, which lead to change and scale.  On the right side is the HUD Office of Policy Development and Research (IPI)."/>
          <p:cNvSpPr txBox="1">
            <a:spLocks/>
          </p:cNvSpPr>
          <p:nvPr/>
        </p:nvSpPr>
        <p:spPr>
          <a:xfrm>
            <a:off x="4267200" y="4191000"/>
            <a:ext cx="2057400" cy="457200"/>
          </a:xfrm>
          <a:prstGeom prst="rect">
            <a:avLst/>
          </a:prstGeom>
          <a:ln>
            <a:prstDash val="sysDot"/>
          </a:ln>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lgn="ctr" fontAlgn="auto">
              <a:spcBef>
                <a:spcPct val="20000"/>
              </a:spcBef>
              <a:spcAft>
                <a:spcPts val="0"/>
              </a:spcAft>
              <a:buFont typeface="Arial" pitchFamily="34" charset="0"/>
              <a:buNone/>
              <a:defRPr/>
            </a:pPr>
            <a:r>
              <a:rPr lang="en-US" sz="3200" b="1" dirty="0">
                <a:solidFill>
                  <a:prstClr val="black"/>
                </a:solidFill>
              </a:rPr>
              <a:t>Impact</a:t>
            </a:r>
            <a:endParaRPr lang="en-US" sz="1600" b="1" dirty="0">
              <a:solidFill>
                <a:prstClr val="black"/>
              </a:solidFill>
            </a:endParaRPr>
          </a:p>
        </p:txBody>
      </p:sp>
      <p:sp>
        <p:nvSpPr>
          <p:cNvPr id="12" name="Subtitle 2" descr="This slide is titled “IPI Design” and depicts a flow chart of the HUD IPI Transformation Process. On the left side are partnerships: foundations, non-governmental institutions, and institutions.  The center describes ROI x 2 – Return on Investment and Return on Innovations, and how ideas and/or dollars support projects, which lead to outputs, which lead to impacts, which lead to change and scale.  On the right side is the HUD Office of Policy Development and Research (IPI)."/>
          <p:cNvSpPr txBox="1">
            <a:spLocks/>
          </p:cNvSpPr>
          <p:nvPr/>
        </p:nvSpPr>
        <p:spPr>
          <a:xfrm>
            <a:off x="4267200" y="4953000"/>
            <a:ext cx="2057400" cy="1066800"/>
          </a:xfrm>
          <a:prstGeom prst="rect">
            <a:avLst/>
          </a:prstGeom>
          <a:solidFill>
            <a:schemeClr val="bg1">
              <a:lumMod val="85000"/>
            </a:schemeClr>
          </a:solidFill>
          <a:ln w="76200"/>
          <a:effectLst>
            <a:glow rad="2286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a:normAutofit/>
          </a:bodyPr>
          <a:lstStyle/>
          <a:p>
            <a:pPr algn="ctr" fontAlgn="auto">
              <a:spcBef>
                <a:spcPct val="20000"/>
              </a:spcBef>
              <a:spcAft>
                <a:spcPts val="0"/>
              </a:spcAft>
              <a:buFont typeface="Arial" pitchFamily="34" charset="0"/>
              <a:buNone/>
              <a:defRPr/>
            </a:pPr>
            <a:r>
              <a:rPr lang="en-US" sz="3200" b="1" dirty="0">
                <a:ln w="10541" cmpd="sng">
                  <a:solidFill>
                    <a:srgbClr val="4F81BD">
                      <a:shade val="88000"/>
                      <a:satMod val="110000"/>
                    </a:srgbClr>
                  </a:solidFill>
                  <a:prstDash val="solid"/>
                </a:ln>
                <a:solidFill>
                  <a:schemeClr val="tx1"/>
                </a:solidFill>
              </a:rPr>
              <a:t>Change &amp; Scale</a:t>
            </a:r>
            <a:endParaRPr lang="en-US" sz="1600" b="1" dirty="0">
              <a:ln w="10541" cmpd="sng">
                <a:solidFill>
                  <a:srgbClr val="4F81BD">
                    <a:shade val="88000"/>
                    <a:satMod val="110000"/>
                  </a:srgbClr>
                </a:solidFill>
                <a:prstDash val="solid"/>
              </a:ln>
              <a:solidFill>
                <a:schemeClr val="tx1"/>
              </a:solidFill>
            </a:endParaRPr>
          </a:p>
        </p:txBody>
      </p:sp>
      <p:cxnSp>
        <p:nvCxnSpPr>
          <p:cNvPr id="14" name="Elbow Connector 13"/>
          <p:cNvCxnSpPr>
            <a:stCxn id="9" idx="2"/>
            <a:endCxn id="10" idx="0"/>
          </p:cNvCxnSpPr>
          <p:nvPr/>
        </p:nvCxnSpPr>
        <p:spPr>
          <a:xfrm rot="5400000">
            <a:off x="5181600" y="3390900"/>
            <a:ext cx="228600" cy="1588"/>
          </a:xfrm>
          <a:prstGeom prst="bentConnector3">
            <a:avLst>
              <a:gd name="adj1" fmla="val 50000"/>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8" name="Elbow Connector 13"/>
          <p:cNvCxnSpPr>
            <a:stCxn id="10" idx="2"/>
            <a:endCxn id="11" idx="0"/>
          </p:cNvCxnSpPr>
          <p:nvPr/>
        </p:nvCxnSpPr>
        <p:spPr>
          <a:xfrm rot="5400000">
            <a:off x="5181600" y="4076700"/>
            <a:ext cx="228600" cy="1588"/>
          </a:xfrm>
          <a:prstGeom prst="bentConnector3">
            <a:avLst>
              <a:gd name="adj1" fmla="val 50000"/>
            </a:avLst>
          </a:prstGeom>
          <a:ln>
            <a:tailEnd type="arrow"/>
          </a:ln>
        </p:spPr>
        <p:style>
          <a:lnRef idx="3">
            <a:schemeClr val="accent1"/>
          </a:lnRef>
          <a:fillRef idx="0">
            <a:schemeClr val="accent1"/>
          </a:fillRef>
          <a:effectRef idx="2">
            <a:schemeClr val="accent1"/>
          </a:effectRef>
          <a:fontRef idx="minor">
            <a:schemeClr val="tx1"/>
          </a:fontRef>
        </p:style>
      </p:cxnSp>
      <p:cxnSp>
        <p:nvCxnSpPr>
          <p:cNvPr id="21" name="Elbow Connector 13"/>
          <p:cNvCxnSpPr>
            <a:stCxn id="11" idx="2"/>
            <a:endCxn id="12" idx="0"/>
          </p:cNvCxnSpPr>
          <p:nvPr/>
        </p:nvCxnSpPr>
        <p:spPr>
          <a:xfrm rot="5400000">
            <a:off x="5143500" y="4800600"/>
            <a:ext cx="304800" cy="1588"/>
          </a:xfrm>
          <a:prstGeom prst="bentConnector3">
            <a:avLst>
              <a:gd name="adj1" fmla="val 50000"/>
            </a:avLst>
          </a:prstGeom>
          <a:ln>
            <a:tailEnd type="arrow"/>
          </a:ln>
        </p:spPr>
        <p:style>
          <a:lnRef idx="3">
            <a:schemeClr val="accent1"/>
          </a:lnRef>
          <a:fillRef idx="0">
            <a:schemeClr val="accent1"/>
          </a:fillRef>
          <a:effectRef idx="2">
            <a:schemeClr val="accent1"/>
          </a:effectRef>
          <a:fontRef idx="minor">
            <a:schemeClr val="tx1"/>
          </a:fontRef>
        </p:style>
      </p:cxnSp>
      <p:sp>
        <p:nvSpPr>
          <p:cNvPr id="26" name="Subtitle 2"/>
          <p:cNvSpPr txBox="1">
            <a:spLocks/>
          </p:cNvSpPr>
          <p:nvPr/>
        </p:nvSpPr>
        <p:spPr>
          <a:xfrm>
            <a:off x="76200" y="152400"/>
            <a:ext cx="2667000" cy="9144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lstStyle/>
          <a:p>
            <a:pPr algn="ctr" fontAlgn="auto">
              <a:spcBef>
                <a:spcPct val="20000"/>
              </a:spcBef>
              <a:spcAft>
                <a:spcPts val="0"/>
              </a:spcAft>
              <a:buFont typeface="Arial" pitchFamily="34" charset="0"/>
              <a:buNone/>
              <a:defRPr/>
            </a:pPr>
            <a:r>
              <a:rPr lang="en-US" sz="1600" b="1" dirty="0">
                <a:solidFill>
                  <a:prstClr val="black"/>
                </a:solidFill>
              </a:rPr>
              <a:t>(ROI X 2) =</a:t>
            </a:r>
          </a:p>
          <a:p>
            <a:pPr algn="ctr" fontAlgn="auto">
              <a:spcBef>
                <a:spcPct val="20000"/>
              </a:spcBef>
              <a:spcAft>
                <a:spcPts val="0"/>
              </a:spcAft>
              <a:buFont typeface="Arial" pitchFamily="34" charset="0"/>
              <a:buNone/>
              <a:defRPr/>
            </a:pPr>
            <a:r>
              <a:rPr lang="en-US" sz="1600" b="1" dirty="0">
                <a:solidFill>
                  <a:prstClr val="black"/>
                </a:solidFill>
              </a:rPr>
              <a:t>Return on Investment</a:t>
            </a:r>
          </a:p>
          <a:p>
            <a:pPr algn="ctr" fontAlgn="auto">
              <a:spcBef>
                <a:spcPct val="20000"/>
              </a:spcBef>
              <a:spcAft>
                <a:spcPts val="0"/>
              </a:spcAft>
              <a:buFont typeface="Arial" pitchFamily="34" charset="0"/>
              <a:buNone/>
              <a:defRPr/>
            </a:pPr>
            <a:r>
              <a:rPr lang="en-US" sz="1600" b="1" dirty="0">
                <a:solidFill>
                  <a:prstClr val="black"/>
                </a:solidFill>
              </a:rPr>
              <a:t>Return on Innovation</a:t>
            </a:r>
            <a:endParaRPr lang="en-US" sz="800" b="1" dirty="0">
              <a:solidFill>
                <a:prstClr val="black"/>
              </a:solidFill>
            </a:endParaRPr>
          </a:p>
        </p:txBody>
      </p:sp>
      <p:sp>
        <p:nvSpPr>
          <p:cNvPr id="27" name="Subtitle 2"/>
          <p:cNvSpPr txBox="1">
            <a:spLocks/>
          </p:cNvSpPr>
          <p:nvPr/>
        </p:nvSpPr>
        <p:spPr>
          <a:xfrm>
            <a:off x="6781800" y="152400"/>
            <a:ext cx="2667000" cy="9906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lstStyle/>
          <a:p>
            <a:pPr algn="ctr" fontAlgn="auto">
              <a:spcBef>
                <a:spcPct val="20000"/>
              </a:spcBef>
              <a:spcAft>
                <a:spcPts val="0"/>
              </a:spcAft>
              <a:buFont typeface="Arial" pitchFamily="34" charset="0"/>
              <a:buNone/>
              <a:defRPr/>
            </a:pPr>
            <a:r>
              <a:rPr lang="en-US" sz="3200" b="1" dirty="0">
                <a:solidFill>
                  <a:prstClr val="black"/>
                </a:solidFill>
              </a:rPr>
              <a:t>(             ) </a:t>
            </a:r>
            <a:r>
              <a:rPr lang="en-US" sz="2000" b="1" dirty="0">
                <a:solidFill>
                  <a:prstClr val="black"/>
                </a:solidFill>
              </a:rPr>
              <a:t>=</a:t>
            </a:r>
          </a:p>
          <a:p>
            <a:pPr algn="ctr" fontAlgn="auto">
              <a:spcBef>
                <a:spcPct val="20000"/>
              </a:spcBef>
              <a:spcAft>
                <a:spcPts val="0"/>
              </a:spcAft>
              <a:buFont typeface="Arial" pitchFamily="34" charset="0"/>
              <a:buNone/>
              <a:defRPr/>
            </a:pPr>
            <a:r>
              <a:rPr lang="en-US" b="1" dirty="0">
                <a:solidFill>
                  <a:prstClr val="black"/>
                </a:solidFill>
              </a:rPr>
              <a:t>Ideas and/or Dollars</a:t>
            </a:r>
            <a:endParaRPr lang="en-US" sz="1000" b="1" dirty="0">
              <a:solidFill>
                <a:prstClr val="black"/>
              </a:solidFill>
            </a:endParaRPr>
          </a:p>
        </p:txBody>
      </p:sp>
      <p:sp>
        <p:nvSpPr>
          <p:cNvPr id="29" name="Oval 28" descr="This slide is titled “IPI Design” and depicts a flow chart of the HUD IPI Transformation Process. On the left side are partnerships: foundations, non-governmental institutions, and institutions.  The center describes ROI x 2 – Return on Investment and Return on Innovations, and how ideas and/or dollars support projects, which lead to outputs, which lead to impacts, which lead to change and scale.  On the right side is the HUD Office of Policy Development and Research (IPI)."/>
          <p:cNvSpPr/>
          <p:nvPr/>
        </p:nvSpPr>
        <p:spPr>
          <a:xfrm>
            <a:off x="8077200" y="228600"/>
            <a:ext cx="457200" cy="457200"/>
          </a:xfrm>
          <a:prstGeom prst="ellipse">
            <a:avLst/>
          </a:prstGeom>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r>
              <a:rPr lang="en-US" sz="2400" dirty="0">
                <a:solidFill>
                  <a:prstClr val="white"/>
                </a:solidFill>
                <a:latin typeface="Britannic Bold" pitchFamily="34" charset="0"/>
              </a:rPr>
              <a:t>$</a:t>
            </a:r>
            <a:endParaRPr lang="en-US" dirty="0">
              <a:solidFill>
                <a:prstClr val="white"/>
              </a:solidFill>
              <a:latin typeface="Britannic Bold" pitchFamily="34" charset="0"/>
            </a:endParaRPr>
          </a:p>
        </p:txBody>
      </p:sp>
      <p:sp>
        <p:nvSpPr>
          <p:cNvPr id="30" name="Oval 29" descr="This slide is titled “IPI Design” and depicts a flow chart of the HUD IPI Transformation Process. On the left side are partnerships: foundations, non-governmental institutions, and institutions.  The center describes ROI x 2 – Return on Investment and Return on Innovations, and how ideas and/or dollars support projects, which lead to outputs, which lead to impacts, which lead to change and scale.  On the right side is the HUD Office of Policy Development and Research (IPI)."/>
          <p:cNvSpPr/>
          <p:nvPr/>
        </p:nvSpPr>
        <p:spPr>
          <a:xfrm>
            <a:off x="7543800" y="228600"/>
            <a:ext cx="457200" cy="457200"/>
          </a:xfrm>
          <a:prstGeom prst="ellipse">
            <a:avLst/>
          </a:prstGeom>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r>
              <a:rPr lang="en-US" sz="4000" dirty="0" err="1">
                <a:solidFill>
                  <a:prstClr val="white"/>
                </a:solidFill>
                <a:latin typeface="Brush Script MT" pitchFamily="66" charset="0"/>
              </a:rPr>
              <a:t>i</a:t>
            </a:r>
            <a:endParaRPr lang="en-US" dirty="0">
              <a:solidFill>
                <a:prstClr val="white"/>
              </a:solidFill>
              <a:latin typeface="Brush Script MT" pitchFamily="66" charset="0"/>
            </a:endParaRPr>
          </a:p>
        </p:txBody>
      </p:sp>
      <p:sp>
        <p:nvSpPr>
          <p:cNvPr id="31" name="Subtitle 2" descr="This slide is titled “IPI Design” and depicts a flow chart of the HUD IPI Transformation Process. On the left side are partnerships: foundations, non-governmental institutions, and institutions.  The center describes ROI x 2 – Return on Investment and Return on Innovations, and how ideas and/or dollars support projects, which lead to outputs, which lead to impacts, which lead to change and scale.  On the right side is the HUD Office of Policy Development and Research (IPI)."/>
          <p:cNvSpPr txBox="1">
            <a:spLocks/>
          </p:cNvSpPr>
          <p:nvPr/>
        </p:nvSpPr>
        <p:spPr>
          <a:xfrm>
            <a:off x="457200" y="2209800"/>
            <a:ext cx="2362200" cy="457200"/>
          </a:xfrm>
          <a:prstGeom prst="rect">
            <a:avLst/>
          </a:prstGeom>
          <a:solidFill>
            <a:schemeClr val="tx2">
              <a:lumMod val="40000"/>
              <a:lumOff val="60000"/>
            </a:schemeClr>
          </a:solidFill>
        </p:spPr>
        <p:style>
          <a:lnRef idx="0">
            <a:schemeClr val="accent1"/>
          </a:lnRef>
          <a:fillRef idx="3">
            <a:schemeClr val="accent1"/>
          </a:fillRef>
          <a:effectRef idx="3">
            <a:schemeClr val="accent1"/>
          </a:effectRef>
          <a:fontRef idx="minor">
            <a:schemeClr val="lt1"/>
          </a:fontRef>
        </p:style>
        <p:txBody>
          <a:bodyPr/>
          <a:lstStyle/>
          <a:p>
            <a:pPr algn="ctr" fontAlgn="auto">
              <a:spcBef>
                <a:spcPct val="20000"/>
              </a:spcBef>
              <a:spcAft>
                <a:spcPts val="0"/>
              </a:spcAft>
              <a:buFont typeface="Arial" pitchFamily="34" charset="0"/>
              <a:buNone/>
              <a:defRPr/>
            </a:pPr>
            <a:r>
              <a:rPr lang="en-US" sz="2000" b="1" u="sng" dirty="0">
                <a:solidFill>
                  <a:prstClr val="black"/>
                </a:solidFill>
              </a:rPr>
              <a:t>Foundations</a:t>
            </a:r>
            <a:r>
              <a:rPr lang="en-US" sz="2000" b="1" u="sng" dirty="0" smtClean="0">
                <a:solidFill>
                  <a:prstClr val="black"/>
                </a:solidFill>
              </a:rPr>
              <a:t>:</a:t>
            </a:r>
            <a:endParaRPr lang="en-US" sz="2000" b="1" u="sng" dirty="0">
              <a:solidFill>
                <a:prstClr val="black"/>
              </a:solidFill>
            </a:endParaRPr>
          </a:p>
        </p:txBody>
      </p:sp>
      <p:sp>
        <p:nvSpPr>
          <p:cNvPr id="32" name="Subtitle 2" descr="This slide is titled “IPI Design” and depicts a flow chart of the HUD IPI Transformation Process. On the left side are partnerships: foundations, non-governmental institutions, and institutions.  The center describes ROI x 2 – Return on Investment and Return on Innovations, and how ideas and/or dollars support projects, which lead to outputs, which lead to impacts, which lead to change and scale.  On the right side is the HUD Office of Policy Development and Research (IPI)."/>
          <p:cNvSpPr txBox="1">
            <a:spLocks/>
          </p:cNvSpPr>
          <p:nvPr/>
        </p:nvSpPr>
        <p:spPr>
          <a:xfrm>
            <a:off x="457200" y="3200400"/>
            <a:ext cx="2362200" cy="762000"/>
          </a:xfrm>
          <a:prstGeom prst="rect">
            <a:avLst/>
          </a:prstGeom>
          <a:solidFill>
            <a:schemeClr val="tx2">
              <a:lumMod val="40000"/>
              <a:lumOff val="60000"/>
            </a:schemeClr>
          </a:solidFill>
        </p:spPr>
        <p:style>
          <a:lnRef idx="0">
            <a:schemeClr val="accent1"/>
          </a:lnRef>
          <a:fillRef idx="3">
            <a:schemeClr val="accent1"/>
          </a:fillRef>
          <a:effectRef idx="3">
            <a:schemeClr val="accent1"/>
          </a:effectRef>
          <a:fontRef idx="minor">
            <a:schemeClr val="lt1"/>
          </a:fontRef>
        </p:style>
        <p:txBody>
          <a:bodyPr/>
          <a:lstStyle/>
          <a:p>
            <a:pPr algn="ctr" fontAlgn="auto">
              <a:spcBef>
                <a:spcPct val="20000"/>
              </a:spcBef>
              <a:spcAft>
                <a:spcPts val="0"/>
              </a:spcAft>
              <a:buFont typeface="Arial" pitchFamily="34" charset="0"/>
              <a:buNone/>
              <a:defRPr/>
            </a:pPr>
            <a:r>
              <a:rPr lang="en-US" sz="2000" b="1" u="sng" dirty="0">
                <a:solidFill>
                  <a:prstClr val="black"/>
                </a:solidFill>
              </a:rPr>
              <a:t>Non- Governmental </a:t>
            </a:r>
            <a:r>
              <a:rPr lang="en-US" sz="2000" b="1" u="sng" dirty="0" smtClean="0">
                <a:solidFill>
                  <a:prstClr val="black"/>
                </a:solidFill>
              </a:rPr>
              <a:t>Institutions</a:t>
            </a:r>
            <a:endParaRPr lang="en-US" sz="2000" b="1" u="sng" dirty="0">
              <a:solidFill>
                <a:prstClr val="black"/>
              </a:solidFill>
            </a:endParaRPr>
          </a:p>
        </p:txBody>
      </p:sp>
      <p:sp>
        <p:nvSpPr>
          <p:cNvPr id="33" name="Subtitle 2" descr="This slide is titled “IPI Design” and depicts a flow chart of the HUD IPI Transformation Process. On the left side are partnerships: foundations, non-governmental institutions, and institutions.  The center describes ROI x 2 – Return on Investment and Return on Innovations, and how ideas and/or dollars support projects, which lead to outputs, which lead to impacts, which lead to change and scale.  On the right side is the HUD Office of Policy Development and Research (IPI)."/>
          <p:cNvSpPr txBox="1">
            <a:spLocks/>
          </p:cNvSpPr>
          <p:nvPr/>
        </p:nvSpPr>
        <p:spPr>
          <a:xfrm>
            <a:off x="457200" y="4495800"/>
            <a:ext cx="2362200" cy="762000"/>
          </a:xfrm>
          <a:prstGeom prst="rect">
            <a:avLst/>
          </a:prstGeom>
          <a:solidFill>
            <a:schemeClr val="tx2">
              <a:lumMod val="40000"/>
              <a:lumOff val="60000"/>
            </a:schemeClr>
          </a:solidFill>
        </p:spPr>
        <p:style>
          <a:lnRef idx="0">
            <a:schemeClr val="accent1"/>
          </a:lnRef>
          <a:fillRef idx="3">
            <a:schemeClr val="accent1"/>
          </a:fillRef>
          <a:effectRef idx="3">
            <a:schemeClr val="accent1"/>
          </a:effectRef>
          <a:fontRef idx="minor">
            <a:schemeClr val="lt1"/>
          </a:fontRef>
        </p:style>
        <p:txBody>
          <a:bodyPr>
            <a:normAutofit/>
          </a:bodyPr>
          <a:lstStyle/>
          <a:p>
            <a:pPr algn="ctr" fontAlgn="auto">
              <a:spcBef>
                <a:spcPct val="20000"/>
              </a:spcBef>
              <a:spcAft>
                <a:spcPts val="0"/>
              </a:spcAft>
              <a:buFont typeface="Arial" pitchFamily="34" charset="0"/>
              <a:buNone/>
              <a:defRPr/>
            </a:pPr>
            <a:r>
              <a:rPr lang="en-US" sz="2000" b="1" u="sng" dirty="0">
                <a:solidFill>
                  <a:prstClr val="black"/>
                </a:solidFill>
              </a:rPr>
              <a:t>Governmental </a:t>
            </a:r>
            <a:r>
              <a:rPr lang="en-US" sz="2000" b="1" u="sng" dirty="0" smtClean="0">
                <a:solidFill>
                  <a:prstClr val="black"/>
                </a:solidFill>
              </a:rPr>
              <a:t>Institutions</a:t>
            </a:r>
            <a:endParaRPr lang="en-US" sz="2000" b="1" u="sng" dirty="0">
              <a:solidFill>
                <a:prstClr val="black"/>
              </a:solidFill>
            </a:endParaRPr>
          </a:p>
        </p:txBody>
      </p:sp>
      <p:sp>
        <p:nvSpPr>
          <p:cNvPr id="43" name="Oval 42"/>
          <p:cNvSpPr/>
          <p:nvPr/>
        </p:nvSpPr>
        <p:spPr>
          <a:xfrm>
            <a:off x="4800600" y="2057400"/>
            <a:ext cx="457200" cy="457200"/>
          </a:xfrm>
          <a:prstGeom prst="ellipse">
            <a:avLst/>
          </a:prstGeom>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r>
              <a:rPr lang="en-US" sz="4000" dirty="0" err="1">
                <a:solidFill>
                  <a:prstClr val="white"/>
                </a:solidFill>
                <a:latin typeface="Brush Script MT" pitchFamily="66" charset="0"/>
              </a:rPr>
              <a:t>i</a:t>
            </a:r>
            <a:endParaRPr lang="en-US" dirty="0">
              <a:solidFill>
                <a:prstClr val="white"/>
              </a:solidFill>
              <a:latin typeface="Brush Script MT" pitchFamily="66" charset="0"/>
            </a:endParaRPr>
          </a:p>
        </p:txBody>
      </p:sp>
      <p:sp>
        <p:nvSpPr>
          <p:cNvPr id="45" name="Oval 44"/>
          <p:cNvSpPr/>
          <p:nvPr/>
        </p:nvSpPr>
        <p:spPr>
          <a:xfrm>
            <a:off x="5334000" y="2057400"/>
            <a:ext cx="457200" cy="457200"/>
          </a:xfrm>
          <a:prstGeom prst="ellipse">
            <a:avLst/>
          </a:prstGeom>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r>
              <a:rPr lang="en-US" sz="2400" dirty="0">
                <a:solidFill>
                  <a:prstClr val="white"/>
                </a:solidFill>
                <a:latin typeface="Britannic Bold" pitchFamily="34" charset="0"/>
              </a:rPr>
              <a:t>$</a:t>
            </a:r>
            <a:endParaRPr lang="en-US" dirty="0">
              <a:solidFill>
                <a:prstClr val="white"/>
              </a:solidFill>
              <a:latin typeface="Britannic Bold" pitchFamily="34" charset="0"/>
            </a:endParaRPr>
          </a:p>
        </p:txBody>
      </p:sp>
      <p:sp>
        <p:nvSpPr>
          <p:cNvPr id="52" name="Curved Down Arrow 51" descr="This slide is titled “IPI Design” and depicts a flow chart of the HUD IPI Transformation Process. On the left side are partnerships: foundations, non-governmental institutions, and institutions.  The center describes ROI x 2 – Return on Investment and Return on Innovations, and how ideas and/or dollars support projects, which lead to outputs, which lead to impacts, which lead to change and scale.  On the right side is the HUD Office of Policy Development and Research (IPI)."/>
          <p:cNvSpPr/>
          <p:nvPr/>
        </p:nvSpPr>
        <p:spPr>
          <a:xfrm>
            <a:off x="1600200" y="990600"/>
            <a:ext cx="3962400" cy="1066800"/>
          </a:xfrm>
          <a:prstGeom prst="curvedDownArrow">
            <a:avLst>
              <a:gd name="adj1" fmla="val 25000"/>
              <a:gd name="adj2" fmla="val 48590"/>
              <a:gd name="adj3" fmla="val 25000"/>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black"/>
              </a:solidFill>
            </a:endParaRPr>
          </a:p>
        </p:txBody>
      </p:sp>
      <p:sp>
        <p:nvSpPr>
          <p:cNvPr id="58" name="Curved Up Arrow 57" descr="This slide is titled “IPI Design” and depicts a flow chart of the HUD IPI Transformation Process. On the left side are partnerships: foundations, non-governmental institutions, and institutions.  The center describes ROI x 2 – Return on Investment and Return on Innovations, and how ideas and/or dollars support projects, which lead to outputs, which lead to impacts, which lead to change and scale.  On the right side is the HUD Office of Policy Development and Research (IPI)."/>
          <p:cNvSpPr/>
          <p:nvPr/>
        </p:nvSpPr>
        <p:spPr>
          <a:xfrm rot="10800000">
            <a:off x="5105400" y="1143000"/>
            <a:ext cx="2743200" cy="914400"/>
          </a:xfrm>
          <a:prstGeom prst="curvedUpArrow">
            <a:avLst>
              <a:gd name="adj1" fmla="val 25000"/>
              <a:gd name="adj2" fmla="val 42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black"/>
              </a:solidFill>
            </a:endParaRPr>
          </a:p>
        </p:txBody>
      </p:sp>
      <p:cxnSp>
        <p:nvCxnSpPr>
          <p:cNvPr id="66" name="Elbow Connector 65" descr="This slide is titled “IPI Design” and depicts a flow chart of the HUD IPI Transformation Process. On the left side are partnerships: foundations, non-governmental institutions, and institutions.  The center describes ROI x 2 – Return on Investment and Return on Innovations, and how ideas and/or dollars support projects, which lead to outputs, which lead to impacts, which lead to change and scale.  On the right side is the HUD Office of Policy Development and Research (IPI)."/>
          <p:cNvCxnSpPr>
            <a:stCxn id="33835" idx="2"/>
          </p:cNvCxnSpPr>
          <p:nvPr/>
        </p:nvCxnSpPr>
        <p:spPr>
          <a:xfrm rot="5400000" flipH="1" flipV="1">
            <a:off x="4339431" y="2785269"/>
            <a:ext cx="828675" cy="6078538"/>
          </a:xfrm>
          <a:prstGeom prst="bentConnector3">
            <a:avLst>
              <a:gd name="adj1" fmla="val -52149"/>
            </a:avLst>
          </a:prstGeom>
          <a:ln w="69850">
            <a:solidFill>
              <a:srgbClr val="A20000"/>
            </a:solidFill>
            <a:bevel/>
            <a:headEnd type="arrow"/>
            <a:tailEnd type="arrow"/>
          </a:ln>
        </p:spPr>
        <p:style>
          <a:lnRef idx="3">
            <a:schemeClr val="accent2"/>
          </a:lnRef>
          <a:fillRef idx="0">
            <a:schemeClr val="accent2"/>
          </a:fillRef>
          <a:effectRef idx="2">
            <a:schemeClr val="accent2"/>
          </a:effectRef>
          <a:fontRef idx="minor">
            <a:schemeClr val="tx1"/>
          </a:fontRef>
        </p:style>
      </p:cxnSp>
      <p:sp>
        <p:nvSpPr>
          <p:cNvPr id="69" name="Plus 68"/>
          <p:cNvSpPr/>
          <p:nvPr/>
        </p:nvSpPr>
        <p:spPr>
          <a:xfrm>
            <a:off x="1482436" y="4017818"/>
            <a:ext cx="422563" cy="401782"/>
          </a:xfrm>
          <a:prstGeom prst="mathPlus">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cxnSp>
        <p:nvCxnSpPr>
          <p:cNvPr id="71" name="Straight Connector 70"/>
          <p:cNvCxnSpPr/>
          <p:nvPr/>
        </p:nvCxnSpPr>
        <p:spPr>
          <a:xfrm>
            <a:off x="304800" y="5562600"/>
            <a:ext cx="2743200" cy="0"/>
          </a:xfrm>
          <a:prstGeom prst="line">
            <a:avLst/>
          </a:prstGeom>
        </p:spPr>
        <p:style>
          <a:lnRef idx="3">
            <a:schemeClr val="dk1"/>
          </a:lnRef>
          <a:fillRef idx="0">
            <a:schemeClr val="dk1"/>
          </a:fillRef>
          <a:effectRef idx="2">
            <a:schemeClr val="dk1"/>
          </a:effectRef>
          <a:fontRef idx="minor">
            <a:schemeClr val="tx1"/>
          </a:fontRef>
        </p:style>
      </p:cxnSp>
      <p:sp>
        <p:nvSpPr>
          <p:cNvPr id="33835" name="TextBox 72"/>
          <p:cNvSpPr txBox="1">
            <a:spLocks noChangeArrowheads="1"/>
          </p:cNvSpPr>
          <p:nvPr/>
        </p:nvSpPr>
        <p:spPr bwMode="auto">
          <a:xfrm>
            <a:off x="457200" y="5715000"/>
            <a:ext cx="2514600" cy="523875"/>
          </a:xfrm>
          <a:prstGeom prst="rect">
            <a:avLst/>
          </a:prstGeom>
          <a:noFill/>
          <a:ln w="9525">
            <a:noFill/>
            <a:miter lim="800000"/>
            <a:headEnd/>
            <a:tailEnd/>
          </a:ln>
        </p:spPr>
        <p:txBody>
          <a:bodyPr>
            <a:spAutoFit/>
          </a:bodyPr>
          <a:lstStyle/>
          <a:p>
            <a:pPr algn="ctr"/>
            <a:r>
              <a:rPr lang="en-US" sz="2800" b="1" dirty="0">
                <a:solidFill>
                  <a:srgbClr val="000000"/>
                </a:solidFill>
                <a:latin typeface="Calibri" pitchFamily="34" charset="0"/>
              </a:rPr>
              <a:t>PARTNERSHIPS</a:t>
            </a:r>
          </a:p>
        </p:txBody>
      </p:sp>
      <p:sp>
        <p:nvSpPr>
          <p:cNvPr id="33836" name="TextBox 40"/>
          <p:cNvSpPr txBox="1">
            <a:spLocks noChangeArrowheads="1"/>
          </p:cNvSpPr>
          <p:nvPr/>
        </p:nvSpPr>
        <p:spPr bwMode="auto">
          <a:xfrm>
            <a:off x="2514600" y="6096000"/>
            <a:ext cx="5181600" cy="461963"/>
          </a:xfrm>
          <a:prstGeom prst="rect">
            <a:avLst/>
          </a:prstGeom>
          <a:noFill/>
          <a:ln w="9525">
            <a:noFill/>
            <a:miter lim="800000"/>
            <a:headEnd/>
            <a:tailEnd/>
          </a:ln>
        </p:spPr>
        <p:txBody>
          <a:bodyPr>
            <a:spAutoFit/>
          </a:bodyPr>
          <a:lstStyle/>
          <a:p>
            <a:pPr algn="ctr"/>
            <a:r>
              <a:rPr lang="en-US" sz="2400" b="1" i="1" u="sng" dirty="0">
                <a:solidFill>
                  <a:srgbClr val="920000"/>
                </a:solidFill>
                <a:latin typeface="Calibri" pitchFamily="34" charset="0"/>
              </a:rPr>
              <a:t>HUD IPI Transformation Process</a:t>
            </a:r>
          </a:p>
        </p:txBody>
      </p:sp>
      <p:sp>
        <p:nvSpPr>
          <p:cNvPr id="40" name="Subtitle 2"/>
          <p:cNvSpPr txBox="1">
            <a:spLocks/>
          </p:cNvSpPr>
          <p:nvPr/>
        </p:nvSpPr>
        <p:spPr>
          <a:xfrm>
            <a:off x="4419600" y="1981200"/>
            <a:ext cx="1752600" cy="9906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lstStyle/>
          <a:p>
            <a:pPr algn="ctr" fontAlgn="auto">
              <a:spcBef>
                <a:spcPct val="20000"/>
              </a:spcBef>
              <a:spcAft>
                <a:spcPts val="0"/>
              </a:spcAft>
              <a:buFont typeface="Arial" pitchFamily="34" charset="0"/>
              <a:buNone/>
              <a:defRPr/>
            </a:pPr>
            <a:r>
              <a:rPr lang="en-US" sz="3200" b="1" dirty="0">
                <a:solidFill>
                  <a:prstClr val="black"/>
                </a:solidFill>
              </a:rPr>
              <a:t>(             )</a:t>
            </a:r>
            <a:endParaRPr lang="en-US" sz="2000" b="1" dirty="0">
              <a:solidFill>
                <a:prstClr val="black"/>
              </a:solidFill>
            </a:endParaRPr>
          </a:p>
        </p:txBody>
      </p:sp>
      <p:sp>
        <p:nvSpPr>
          <p:cNvPr id="3" name="Subtitle 2"/>
          <p:cNvSpPr>
            <a:spLocks noGrp="1"/>
          </p:cNvSpPr>
          <p:nvPr>
            <p:ph type="subTitle" idx="1"/>
          </p:nvPr>
        </p:nvSpPr>
        <p:spPr>
          <a:xfrm>
            <a:off x="7144657" y="4800600"/>
            <a:ext cx="1295400" cy="609600"/>
          </a:xfrm>
          <a:ln/>
        </p:spPr>
        <p:style>
          <a:lnRef idx="0">
            <a:schemeClr val="accent1"/>
          </a:lnRef>
          <a:fillRef idx="3">
            <a:schemeClr val="accent1"/>
          </a:fillRef>
          <a:effectRef idx="3">
            <a:schemeClr val="accent1"/>
          </a:effectRef>
          <a:fontRef idx="minor">
            <a:schemeClr val="lt1"/>
          </a:fontRef>
        </p:style>
        <p:txBody>
          <a:bodyPr rtlCol="0">
            <a:normAutofit/>
          </a:bodyPr>
          <a:lstStyle/>
          <a:p>
            <a:pPr fontAlgn="auto">
              <a:spcAft>
                <a:spcPts val="0"/>
              </a:spcAft>
              <a:buFont typeface="Arial" pitchFamily="34" charset="0"/>
              <a:buNone/>
              <a:defRPr/>
            </a:pPr>
            <a:r>
              <a:rPr lang="en-US" dirty="0" smtClean="0">
                <a:solidFill>
                  <a:schemeClr val="bg1"/>
                </a:solidFill>
              </a:rPr>
              <a:t>IPI</a:t>
            </a:r>
          </a:p>
        </p:txBody>
      </p:sp>
      <p:sp>
        <p:nvSpPr>
          <p:cNvPr id="33843" name="Rectangle 97"/>
          <p:cNvSpPr>
            <a:spLocks noChangeArrowheads="1"/>
          </p:cNvSpPr>
          <p:nvPr/>
        </p:nvSpPr>
        <p:spPr bwMode="auto">
          <a:xfrm rot="-5400000">
            <a:off x="2772568" y="3882232"/>
            <a:ext cx="1795463" cy="584200"/>
          </a:xfrm>
          <a:prstGeom prst="rect">
            <a:avLst/>
          </a:prstGeom>
          <a:noFill/>
          <a:ln w="9525">
            <a:noFill/>
            <a:miter lim="800000"/>
            <a:headEnd/>
            <a:tailEnd/>
          </a:ln>
        </p:spPr>
        <p:txBody>
          <a:bodyPr>
            <a:spAutoFit/>
          </a:bodyPr>
          <a:lstStyle/>
          <a:p>
            <a:r>
              <a:rPr lang="en-US" sz="3200" b="1" dirty="0">
                <a:solidFill>
                  <a:srgbClr val="000000"/>
                </a:solidFill>
                <a:latin typeface="Calibri" pitchFamily="34" charset="0"/>
              </a:rPr>
              <a:t>(ROI X 2)</a:t>
            </a:r>
          </a:p>
        </p:txBody>
      </p:sp>
      <p:sp>
        <p:nvSpPr>
          <p:cNvPr id="37" name="Plus 36"/>
          <p:cNvSpPr/>
          <p:nvPr/>
        </p:nvSpPr>
        <p:spPr>
          <a:xfrm>
            <a:off x="1482437" y="2722418"/>
            <a:ext cx="422563" cy="401782"/>
          </a:xfrm>
          <a:prstGeom prst="mathPlus">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8456</TotalTime>
  <Words>58</Words>
  <Application>Microsoft Office PowerPoint</Application>
  <PresentationFormat>On-screen Show (4:3)</PresentationFormat>
  <Paragraphs>24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RG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Policy Development  and Research</dc:title>
  <dc:creator/>
  <dc:description>File updated Friday -  2-6-04 PM</dc:description>
  <cp:lastModifiedBy>lgoodwyn</cp:lastModifiedBy>
  <cp:revision>554</cp:revision>
  <cp:lastPrinted>2011-03-09T18:15:20Z</cp:lastPrinted>
  <dcterms:created xsi:type="dcterms:W3CDTF">2003-09-29T20:05:55Z</dcterms:created>
  <dcterms:modified xsi:type="dcterms:W3CDTF">2011-12-01T18:57:05Z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